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
  </p:notesMasterIdLst>
  <p:handoutMasterIdLst>
    <p:handoutMasterId r:id="rId5"/>
  </p:handoutMasterIdLst>
  <p:sldIdLst>
    <p:sldId id="318" r:id="rId2"/>
    <p:sldId id="319" r:id="rId3"/>
  </p:sldIdLst>
  <p:sldSz cx="12161838" cy="6858000"/>
  <p:notesSz cx="9296400" cy="7010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D6F5E5C2-1E53-D94B-9E66-E6ADD203269B}">
          <p14:sldIdLst>
            <p14:sldId id="318"/>
            <p14:sldId id="319"/>
          </p14:sldIdLst>
        </p14:section>
      </p14:sectionLst>
    </p:ext>
    <p:ext uri="{EFAFB233-063F-42B5-8137-9DF3F51BA10A}">
      <p15:sldGuideLst xmlns:p15="http://schemas.microsoft.com/office/powerpoint/2012/main">
        <p15:guide id="1" orient="horz" pos="2160">
          <p15:clr>
            <a:srgbClr val="A4A3A4"/>
          </p15:clr>
        </p15:guide>
        <p15:guide id="2" pos="383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3C6519"/>
    <a:srgbClr val="588937"/>
    <a:srgbClr val="C4D9BB"/>
    <a:srgbClr val="020000"/>
    <a:srgbClr val="BFB296"/>
    <a:srgbClr val="675A4D"/>
    <a:srgbClr val="F6EAD0"/>
    <a:srgbClr val="C8BA9E"/>
    <a:srgbClr val="EBDC8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623" autoAdjust="0"/>
    <p:restoredTop sz="94660"/>
  </p:normalViewPr>
  <p:slideViewPr>
    <p:cSldViewPr snapToGrid="0" snapToObjects="1">
      <p:cViewPr varScale="1">
        <p:scale>
          <a:sx n="83" d="100"/>
          <a:sy n="83" d="100"/>
        </p:scale>
        <p:origin x="850" y="67"/>
      </p:cViewPr>
      <p:guideLst>
        <p:guide orient="horz" pos="2160"/>
        <p:guide pos="3831"/>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snapToObjects="1" showGuides="1">
      <p:cViewPr varScale="1">
        <p:scale>
          <a:sx n="96" d="100"/>
          <a:sy n="96" d="100"/>
        </p:scale>
        <p:origin x="1458" y="7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handoutMaster" Target="handoutMasters/handoutMaster1.xml"/><Relationship Id="rId4" Type="http://schemas.openxmlformats.org/officeDocument/2006/relationships/notesMaster" Target="notesMasters/notesMaster1.xml"/><Relationship Id="rId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29075" cy="35083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5265738" y="0"/>
            <a:ext cx="4029075" cy="350838"/>
          </a:xfrm>
          <a:prstGeom prst="rect">
            <a:avLst/>
          </a:prstGeom>
        </p:spPr>
        <p:txBody>
          <a:bodyPr vert="horz" lIns="91440" tIns="45720" rIns="91440" bIns="45720" rtlCol="0"/>
          <a:lstStyle>
            <a:lvl1pPr algn="r">
              <a:defRPr sz="1200"/>
            </a:lvl1pPr>
          </a:lstStyle>
          <a:p>
            <a:fld id="{86DBDE4E-5689-418A-AB62-EE349553991D}" type="datetimeFigureOut">
              <a:rPr lang="en-US" smtClean="0"/>
              <a:t>3/18/2020</a:t>
            </a:fld>
            <a:endParaRPr lang="en-US" dirty="0"/>
          </a:p>
        </p:txBody>
      </p:sp>
      <p:sp>
        <p:nvSpPr>
          <p:cNvPr id="4" name="Footer Placeholder 3"/>
          <p:cNvSpPr>
            <a:spLocks noGrp="1"/>
          </p:cNvSpPr>
          <p:nvPr>
            <p:ph type="ftr" sz="quarter" idx="2"/>
          </p:nvPr>
        </p:nvSpPr>
        <p:spPr>
          <a:xfrm>
            <a:off x="0" y="6659563"/>
            <a:ext cx="4029075" cy="35083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5265738" y="6659563"/>
            <a:ext cx="4029075" cy="350837"/>
          </a:xfrm>
          <a:prstGeom prst="rect">
            <a:avLst/>
          </a:prstGeom>
        </p:spPr>
        <p:txBody>
          <a:bodyPr vert="horz" lIns="91440" tIns="45720" rIns="91440" bIns="45720" rtlCol="0" anchor="b"/>
          <a:lstStyle>
            <a:lvl1pPr algn="r">
              <a:defRPr sz="1200"/>
            </a:lvl1pPr>
          </a:lstStyle>
          <a:p>
            <a:fld id="{6D934FEB-C70D-405B-98FB-921DDED75077}" type="slidenum">
              <a:rPr lang="en-US" smtClean="0"/>
              <a:t>‹#›</a:t>
            </a:fld>
            <a:endParaRPr lang="en-US" dirty="0"/>
          </a:p>
        </p:txBody>
      </p:sp>
    </p:spTree>
    <p:extLst>
      <p:ext uri="{BB962C8B-B14F-4D97-AF65-F5344CB8AC3E}">
        <p14:creationId xmlns:p14="http://schemas.microsoft.com/office/powerpoint/2010/main" val="26911349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29075" cy="35083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5265738" y="0"/>
            <a:ext cx="4029075" cy="350838"/>
          </a:xfrm>
          <a:prstGeom prst="rect">
            <a:avLst/>
          </a:prstGeom>
        </p:spPr>
        <p:txBody>
          <a:bodyPr vert="horz" lIns="91440" tIns="45720" rIns="91440" bIns="45720" rtlCol="0"/>
          <a:lstStyle>
            <a:lvl1pPr algn="r">
              <a:defRPr sz="1200"/>
            </a:lvl1pPr>
          </a:lstStyle>
          <a:p>
            <a:fld id="{969BA7AC-430A-4C50-8308-78D19124B5B7}" type="datetimeFigureOut">
              <a:rPr lang="en-US" smtClean="0"/>
              <a:t>3/18/2020</a:t>
            </a:fld>
            <a:endParaRPr lang="en-US" dirty="0"/>
          </a:p>
        </p:txBody>
      </p:sp>
      <p:sp>
        <p:nvSpPr>
          <p:cNvPr id="4" name="Slide Image Placeholder 3"/>
          <p:cNvSpPr>
            <a:spLocks noGrp="1" noRot="1" noChangeAspect="1"/>
          </p:cNvSpPr>
          <p:nvPr>
            <p:ph type="sldImg" idx="2"/>
          </p:nvPr>
        </p:nvSpPr>
        <p:spPr>
          <a:xfrm>
            <a:off x="2551113" y="876300"/>
            <a:ext cx="4194175" cy="2365375"/>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930275" y="3373438"/>
            <a:ext cx="7435850" cy="2760662"/>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6659563"/>
            <a:ext cx="4029075" cy="35083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5265738" y="6659563"/>
            <a:ext cx="4029075" cy="350837"/>
          </a:xfrm>
          <a:prstGeom prst="rect">
            <a:avLst/>
          </a:prstGeom>
        </p:spPr>
        <p:txBody>
          <a:bodyPr vert="horz" lIns="91440" tIns="45720" rIns="91440" bIns="45720" rtlCol="0" anchor="b"/>
          <a:lstStyle>
            <a:lvl1pPr algn="r">
              <a:defRPr sz="1200"/>
            </a:lvl1pPr>
          </a:lstStyle>
          <a:p>
            <a:fld id="{AB2CC796-6548-4862-A6EB-86AC8E6454C2}" type="slidenum">
              <a:rPr lang="en-US" smtClean="0"/>
              <a:t>‹#›</a:t>
            </a:fld>
            <a:endParaRPr lang="en-US" dirty="0"/>
          </a:p>
        </p:txBody>
      </p:sp>
    </p:spTree>
    <p:extLst>
      <p:ext uri="{BB962C8B-B14F-4D97-AF65-F5344CB8AC3E}">
        <p14:creationId xmlns:p14="http://schemas.microsoft.com/office/powerpoint/2010/main" val="27323720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608092" y="6356351"/>
            <a:ext cx="2837762" cy="365125"/>
          </a:xfrm>
          <a:prstGeom prst="rect">
            <a:avLst/>
          </a:prstGeom>
        </p:spPr>
        <p:txBody>
          <a:bodyPr/>
          <a:lstStyle>
            <a:lvl1pPr>
              <a:defRPr>
                <a:latin typeface="Arial" panose="020B0604020202020204" pitchFamily="34" charset="0"/>
                <a:cs typeface="Arial" panose="020B0604020202020204" pitchFamily="34" charset="0"/>
              </a:defRPr>
            </a:lvl1pPr>
          </a:lstStyle>
          <a:p>
            <a:fld id="{F1B279B4-9894-EE4B-AB46-A0F9BE6FD056}" type="datetimeFigureOut">
              <a:rPr lang="en-US" smtClean="0"/>
              <a:pPr/>
              <a:t>3/18/2020</a:t>
            </a:fld>
            <a:endParaRPr lang="en-US" dirty="0"/>
          </a:p>
        </p:txBody>
      </p:sp>
      <p:sp>
        <p:nvSpPr>
          <p:cNvPr id="5" name="Footer Placeholder 4"/>
          <p:cNvSpPr>
            <a:spLocks noGrp="1"/>
          </p:cNvSpPr>
          <p:nvPr>
            <p:ph type="ftr" sz="quarter" idx="11"/>
          </p:nvPr>
        </p:nvSpPr>
        <p:spPr>
          <a:xfrm>
            <a:off x="4155295" y="6356351"/>
            <a:ext cx="3851249" cy="365125"/>
          </a:xfrm>
          <a:prstGeom prst="rect">
            <a:avLst/>
          </a:prstGeom>
        </p:spPr>
        <p:txBody>
          <a:bodyPr/>
          <a:lstStyle>
            <a:lvl1pPr>
              <a:defRPr>
                <a:latin typeface="Arial" panose="020B0604020202020204" pitchFamily="34" charset="0"/>
                <a:cs typeface="Arial" panose="020B0604020202020204" pitchFamily="34" charset="0"/>
              </a:defRPr>
            </a:lvl1pPr>
          </a:lstStyle>
          <a:p>
            <a:endParaRPr lang="en-US" dirty="0"/>
          </a:p>
        </p:txBody>
      </p:sp>
      <p:sp>
        <p:nvSpPr>
          <p:cNvPr id="6" name="Slide Number Placeholder 5"/>
          <p:cNvSpPr>
            <a:spLocks noGrp="1"/>
          </p:cNvSpPr>
          <p:nvPr>
            <p:ph type="sldNum" sz="quarter" idx="12"/>
          </p:nvPr>
        </p:nvSpPr>
        <p:spPr>
          <a:xfrm>
            <a:off x="8715984" y="6356351"/>
            <a:ext cx="2837762" cy="365125"/>
          </a:xfrm>
          <a:prstGeom prst="rect">
            <a:avLst/>
          </a:prstGeom>
        </p:spPr>
        <p:txBody>
          <a:bodyPr/>
          <a:lstStyle>
            <a:lvl1pPr>
              <a:defRPr>
                <a:latin typeface="Arial" panose="020B0604020202020204" pitchFamily="34" charset="0"/>
                <a:cs typeface="Arial" panose="020B0604020202020204" pitchFamily="34" charset="0"/>
              </a:defRPr>
            </a:lvl1pPr>
          </a:lstStyle>
          <a:p>
            <a:fld id="{94557851-2526-5641-A945-D3762E2DC3BB}" type="slidenum">
              <a:rPr lang="en-US" smtClean="0"/>
              <a:pPr/>
              <a:t>‹#›</a:t>
            </a:fld>
            <a:endParaRPr lang="en-US" dirty="0"/>
          </a:p>
        </p:txBody>
      </p:sp>
      <p:sp>
        <p:nvSpPr>
          <p:cNvPr id="11" name="Title Placeholder 9"/>
          <p:cNvSpPr>
            <a:spLocks noGrp="1"/>
          </p:cNvSpPr>
          <p:nvPr>
            <p:ph type="title" hasCustomPrompt="1"/>
          </p:nvPr>
        </p:nvSpPr>
        <p:spPr>
          <a:xfrm>
            <a:off x="1455660" y="283307"/>
            <a:ext cx="9250520" cy="1143000"/>
          </a:xfrm>
          <a:prstGeom prst="rect">
            <a:avLst/>
          </a:prstGeom>
        </p:spPr>
        <p:txBody>
          <a:bodyPr vert="horz" lIns="91440" tIns="45720" rIns="91440" bIns="45720" rtlCol="0" anchor="ctr">
            <a:noAutofit/>
          </a:bodyPr>
          <a:lstStyle>
            <a:lvl1pPr>
              <a:defRPr sz="3200">
                <a:latin typeface="Arial" panose="020B0604020202020204" pitchFamily="34" charset="0"/>
                <a:cs typeface="Arial" panose="020B0604020202020204" pitchFamily="34" charset="0"/>
              </a:defRPr>
            </a:lvl1pPr>
          </a:lstStyle>
          <a:p>
            <a:r>
              <a:rPr lang="en-US" dirty="0"/>
              <a:t>Click to edit Master title style</a:t>
            </a:r>
            <a:br>
              <a:rPr lang="en-US" dirty="0"/>
            </a:br>
            <a:r>
              <a:rPr lang="en-US" dirty="0" smtClean="0"/>
              <a:t>Arial 32</a:t>
            </a:r>
            <a:endParaRPr lang="en-US" dirty="0"/>
          </a:p>
        </p:txBody>
      </p:sp>
      <p:sp>
        <p:nvSpPr>
          <p:cNvPr id="12" name="Text Placeholder 2"/>
          <p:cNvSpPr>
            <a:spLocks noGrp="1"/>
          </p:cNvSpPr>
          <p:nvPr>
            <p:ph idx="1"/>
          </p:nvPr>
        </p:nvSpPr>
        <p:spPr>
          <a:xfrm>
            <a:off x="293086" y="1600201"/>
            <a:ext cx="11575666" cy="4525963"/>
          </a:xfrm>
          <a:prstGeom prst="rect">
            <a:avLst/>
          </a:prstGeom>
        </p:spPr>
        <p:txBody>
          <a:bodyPr vert="horz" lIns="91440" tIns="45720" rIns="91440" bIns="45720" rtlCol="0">
            <a:normAutofit/>
          </a:bodyPr>
          <a:lstStyle>
            <a:lvl1pPr marL="342900" indent="-342900">
              <a:buFont typeface="Arial" panose="020B0604020202020204" pitchFamily="34" charset="0"/>
              <a:buChar char="•"/>
              <a:defRPr sz="2400">
                <a:latin typeface="Arial" panose="020B0604020202020204" pitchFamily="34" charset="0"/>
                <a:cs typeface="Arial" panose="020B0604020202020204" pitchFamily="34" charset="0"/>
              </a:defRPr>
            </a:lvl1pPr>
            <a:lvl2pPr marL="742950" indent="-285750">
              <a:buFont typeface="Arial" panose="020B0604020202020204" pitchFamily="34" charset="0"/>
              <a:buChar char="•"/>
              <a:defRPr sz="2400">
                <a:latin typeface="Arial" panose="020B0604020202020204" pitchFamily="34" charset="0"/>
                <a:cs typeface="Arial" panose="020B0604020202020204" pitchFamily="34" charset="0"/>
              </a:defRPr>
            </a:lvl2pPr>
            <a:lvl3pPr marL="1143000" indent="-228600">
              <a:buFont typeface="Arial" panose="020B0604020202020204" pitchFamily="34" charset="0"/>
              <a:buChar char="•"/>
              <a:defRPr sz="2400">
                <a:latin typeface="Arial" panose="020B0604020202020204" pitchFamily="34" charset="0"/>
                <a:cs typeface="Arial" panose="020B0604020202020204" pitchFamily="34" charset="0"/>
              </a:defRPr>
            </a:lvl3pPr>
            <a:lvl4pPr marL="1600200" indent="-228600">
              <a:buFont typeface="Arial" panose="020B0604020202020204" pitchFamily="34" charset="0"/>
              <a:buChar char="•"/>
              <a:defRPr sz="2400">
                <a:latin typeface="Arial" panose="020B0604020202020204" pitchFamily="34" charset="0"/>
                <a:cs typeface="Arial" panose="020B0604020202020204" pitchFamily="34" charset="0"/>
              </a:defRPr>
            </a:lvl4pPr>
            <a:lvl5pPr marL="2057400" indent="-228600">
              <a:buFont typeface="Arial" panose="020B0604020202020204" pitchFamily="34" charset="0"/>
              <a:buChar char="•"/>
              <a:defRPr sz="2400">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0748656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6"/>
          <p:cNvSpPr>
            <a:spLocks noGrp="1" noChangeArrowheads="1"/>
          </p:cNvSpPr>
          <p:nvPr>
            <p:ph type="sldNum" sz="quarter" idx="12"/>
          </p:nvPr>
        </p:nvSpPr>
        <p:spPr>
          <a:ln/>
        </p:spPr>
        <p:txBody>
          <a:bodyPr/>
          <a:lstStyle>
            <a:lvl1pPr>
              <a:defRPr/>
            </a:lvl1pPr>
          </a:lstStyle>
          <a:p>
            <a:pPr>
              <a:defRPr/>
            </a:pPr>
            <a:fld id="{7B3AE73C-413B-4FAD-AF62-C3924578EF24}" type="slidenum">
              <a:rPr lang="en-US"/>
              <a:pPr>
                <a:defRPr/>
              </a:pPr>
              <a:t>‹#›</a:t>
            </a:fld>
            <a:endParaRPr lang="en-US" dirty="0"/>
          </a:p>
        </p:txBody>
      </p:sp>
    </p:spTree>
    <p:extLst>
      <p:ext uri="{BB962C8B-B14F-4D97-AF65-F5344CB8AC3E}">
        <p14:creationId xmlns:p14="http://schemas.microsoft.com/office/powerpoint/2010/main" val="3850617953"/>
      </p:ext>
    </p:extLst>
  </p:cSld>
  <p:clrMapOvr>
    <a:masterClrMapping/>
  </p:clrMapOvr>
  <p:transition spd="med"/>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
          <a:srcRect/>
          <a:stretch>
            <a:fillRect/>
          </a:stretch>
        </a:blipFill>
        <a:effectLst/>
      </p:bgPr>
    </p:bg>
    <p:spTree>
      <p:nvGrpSpPr>
        <p:cNvPr id="1" name=""/>
        <p:cNvGrpSpPr/>
        <p:nvPr/>
      </p:nvGrpSpPr>
      <p:grpSpPr>
        <a:xfrm>
          <a:off x="0" y="0"/>
          <a:ext cx="0" cy="0"/>
          <a:chOff x="0" y="0"/>
          <a:chExt cx="0" cy="0"/>
        </a:xfrm>
      </p:grpSpPr>
      <p:pic>
        <p:nvPicPr>
          <p:cNvPr id="7" name="Picture 6" descr="US_Army_logo.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9532" y="165724"/>
            <a:ext cx="601556" cy="801592"/>
          </a:xfrm>
          <a:prstGeom prst="rect">
            <a:avLst/>
          </a:prstGeom>
          <a:effectLst>
            <a:outerShdw blurRad="50800" dist="38100" dir="2700000" algn="tl" rotWithShape="0">
              <a:srgbClr val="000000">
                <a:alpha val="43000"/>
              </a:srgbClr>
            </a:outerShdw>
          </a:effectLst>
        </p:spPr>
      </p:pic>
      <p:sp>
        <p:nvSpPr>
          <p:cNvPr id="10" name="Title Placeholder 9"/>
          <p:cNvSpPr>
            <a:spLocks noGrp="1"/>
          </p:cNvSpPr>
          <p:nvPr>
            <p:ph type="title"/>
          </p:nvPr>
        </p:nvSpPr>
        <p:spPr>
          <a:xfrm>
            <a:off x="1455660" y="283307"/>
            <a:ext cx="9250520" cy="1143000"/>
          </a:xfrm>
          <a:prstGeom prst="rect">
            <a:avLst/>
          </a:prstGeom>
        </p:spPr>
        <p:txBody>
          <a:bodyPr vert="horz" lIns="91440" tIns="45720" rIns="91440" bIns="45720" rtlCol="0" anchor="ctr">
            <a:noAutofit/>
          </a:bodyPr>
          <a:lstStyle/>
          <a:p>
            <a:r>
              <a:rPr lang="en-US" dirty="0"/>
              <a:t>Click to edit Master title style</a:t>
            </a:r>
            <a:br>
              <a:rPr lang="en-US" dirty="0"/>
            </a:br>
            <a:r>
              <a:rPr lang="en-US" dirty="0" smtClean="0"/>
              <a:t>Arial 32</a:t>
            </a:r>
            <a:endParaRPr lang="en-US" dirty="0"/>
          </a:p>
        </p:txBody>
      </p:sp>
      <p:sp>
        <p:nvSpPr>
          <p:cNvPr id="6" name="Date Placeholder 3"/>
          <p:cNvSpPr>
            <a:spLocks noGrp="1"/>
          </p:cNvSpPr>
          <p:nvPr>
            <p:ph type="dt" sz="half" idx="2"/>
          </p:nvPr>
        </p:nvSpPr>
        <p:spPr>
          <a:xfrm>
            <a:off x="609600" y="6356352"/>
            <a:ext cx="28448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cs typeface="Arial" panose="020B0604020202020204" pitchFamily="34" charset="0"/>
              </a:defRPr>
            </a:lvl1pPr>
          </a:lstStyle>
          <a:p>
            <a:endParaRPr lang="en-US" dirty="0">
              <a:solidFill>
                <a:prstClr val="black">
                  <a:tint val="75000"/>
                </a:prstClr>
              </a:solidFill>
            </a:endParaRPr>
          </a:p>
        </p:txBody>
      </p:sp>
      <p:sp>
        <p:nvSpPr>
          <p:cNvPr id="9" name="Footer Placeholder 4"/>
          <p:cNvSpPr>
            <a:spLocks noGrp="1"/>
          </p:cNvSpPr>
          <p:nvPr>
            <p:ph type="ftr" sz="quarter" idx="3"/>
          </p:nvPr>
        </p:nvSpPr>
        <p:spPr>
          <a:xfrm>
            <a:off x="4165601" y="6356352"/>
            <a:ext cx="38608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endParaRPr lang="en-US" dirty="0">
              <a:solidFill>
                <a:prstClr val="black">
                  <a:tint val="75000"/>
                </a:prstClr>
              </a:solidFill>
            </a:endParaRPr>
          </a:p>
        </p:txBody>
      </p:sp>
      <p:sp>
        <p:nvSpPr>
          <p:cNvPr id="11" name="Slide Number Placeholder 5"/>
          <p:cNvSpPr>
            <a:spLocks noGrp="1"/>
          </p:cNvSpPr>
          <p:nvPr>
            <p:ph type="sldNum" sz="quarter" idx="4"/>
          </p:nvPr>
        </p:nvSpPr>
        <p:spPr>
          <a:xfrm>
            <a:off x="8737600" y="6356352"/>
            <a:ext cx="28448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94557851-2526-5641-A945-D3762E2DC3BB}" type="slidenum">
              <a:rPr lang="en-US" smtClean="0">
                <a:solidFill>
                  <a:prstClr val="black">
                    <a:tint val="75000"/>
                  </a:prstClr>
                </a:solidFill>
              </a:rPr>
              <a:pPr/>
              <a:t>‹#›</a:t>
            </a:fld>
            <a:endParaRPr lang="en-US" dirty="0">
              <a:solidFill>
                <a:prstClr val="black">
                  <a:tint val="75000"/>
                </a:prstClr>
              </a:solidFill>
            </a:endParaRPr>
          </a:p>
        </p:txBody>
      </p:sp>
      <p:pic>
        <p:nvPicPr>
          <p:cNvPr id="12" name="Picture 11"/>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1421517" y="120674"/>
            <a:ext cx="620526" cy="1043335"/>
          </a:xfrm>
          <a:prstGeom prst="rect">
            <a:avLst/>
          </a:prstGeom>
        </p:spPr>
      </p:pic>
    </p:spTree>
    <p:extLst>
      <p:ext uri="{BB962C8B-B14F-4D97-AF65-F5344CB8AC3E}">
        <p14:creationId xmlns:p14="http://schemas.microsoft.com/office/powerpoint/2010/main" val="2355787695"/>
      </p:ext>
    </p:extLst>
  </p:cSld>
  <p:clrMap bg1="lt1" tx1="dk1" bg2="lt2" tx2="dk2" accent1="accent1" accent2="accent2" accent3="accent3" accent4="accent4" accent5="accent5" accent6="accent6" hlink="hlink" folHlink="folHlink"/>
  <p:sldLayoutIdLst>
    <p:sldLayoutId id="2147483649" r:id="rId1"/>
    <p:sldLayoutId id="2147483651" r:id="rId2"/>
  </p:sldLayoutIdLst>
  <p:timing>
    <p:tnLst>
      <p:par>
        <p:cTn id="1" dur="indefinite" restart="never" nodeType="tmRoot"/>
      </p:par>
    </p:tnLst>
  </p:timing>
  <p:txStyles>
    <p:titleStyle>
      <a:lvl1pPr algn="ctr" defTabSz="457200" rtl="0" eaLnBrk="1" latinLnBrk="0" hangingPunct="1">
        <a:spcBef>
          <a:spcPct val="0"/>
        </a:spcBef>
        <a:buNone/>
        <a:defRPr sz="3200" b="1" i="0" kern="1200" baseline="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457200" rtl="0" eaLnBrk="1" latinLnBrk="0" hangingPunct="1">
        <a:spcBef>
          <a:spcPct val="20000"/>
        </a:spcBef>
        <a:buFont typeface="Arial"/>
        <a:buChar char="•"/>
        <a:defRPr sz="2800" kern="1200">
          <a:solidFill>
            <a:schemeClr val="tx1"/>
          </a:solidFill>
          <a:latin typeface="Verdana"/>
          <a:ea typeface="+mn-ea"/>
          <a:cs typeface="Verdana"/>
        </a:defRPr>
      </a:lvl1pPr>
      <a:lvl2pPr marL="742950" indent="-285750" algn="l" defTabSz="457200" rtl="0" eaLnBrk="1" latinLnBrk="0" hangingPunct="1">
        <a:spcBef>
          <a:spcPct val="20000"/>
        </a:spcBef>
        <a:buFont typeface="Arial"/>
        <a:buChar char="–"/>
        <a:defRPr sz="2400" kern="1200">
          <a:solidFill>
            <a:schemeClr val="tx1"/>
          </a:solidFill>
          <a:latin typeface="Verdana"/>
          <a:ea typeface="+mn-ea"/>
          <a:cs typeface="Verdana"/>
        </a:defRPr>
      </a:lvl2pPr>
      <a:lvl3pPr marL="1143000" indent="-228600" algn="l" defTabSz="457200" rtl="0" eaLnBrk="1" latinLnBrk="0" hangingPunct="1">
        <a:spcBef>
          <a:spcPct val="20000"/>
        </a:spcBef>
        <a:buFont typeface="Arial"/>
        <a:buChar char="•"/>
        <a:defRPr sz="2000" kern="1200">
          <a:solidFill>
            <a:schemeClr val="tx1"/>
          </a:solidFill>
          <a:latin typeface="Verdana"/>
          <a:ea typeface="+mn-ea"/>
          <a:cs typeface="Verdana"/>
        </a:defRPr>
      </a:lvl3pPr>
      <a:lvl4pPr marL="1600200" indent="-228600" algn="l" defTabSz="457200" rtl="0" eaLnBrk="1" latinLnBrk="0" hangingPunct="1">
        <a:spcBef>
          <a:spcPct val="20000"/>
        </a:spcBef>
        <a:buFont typeface="Arial"/>
        <a:buChar char="–"/>
        <a:defRPr sz="1800" kern="1200">
          <a:solidFill>
            <a:schemeClr val="tx1"/>
          </a:solidFill>
          <a:latin typeface="Verdana"/>
          <a:ea typeface="+mn-ea"/>
          <a:cs typeface="Verdana"/>
        </a:defRPr>
      </a:lvl4pPr>
      <a:lvl5pPr marL="2057400" indent="-228600" algn="l" defTabSz="457200" rtl="0" eaLnBrk="1" latinLnBrk="0" hangingPunct="1">
        <a:spcBef>
          <a:spcPct val="20000"/>
        </a:spcBef>
        <a:buFont typeface="Arial"/>
        <a:buChar char="»"/>
        <a:defRPr sz="1600" kern="1200">
          <a:solidFill>
            <a:schemeClr val="tx1"/>
          </a:solidFill>
          <a:latin typeface="Verdana"/>
          <a:ea typeface="+mn-ea"/>
          <a:cs typeface="Verdan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12371" y="1714500"/>
            <a:ext cx="9927772" cy="2171700"/>
          </a:xfrm>
          <a:prstGeom prst="rect">
            <a:avLst/>
          </a:prstGeom>
        </p:spPr>
        <p:txBody>
          <a:bodyPr wrap="square" rtlCol="0" anchor="t">
            <a:normAutofit/>
          </a:bodyPr>
          <a:lstStyle/>
          <a:p>
            <a:endParaRPr lang="en-US" sz="4800" dirty="0" smtClean="0">
              <a:latin typeface="Arial" panose="020B0604020202020204" pitchFamily="34" charset="0"/>
              <a:cs typeface="Arial" panose="020B0604020202020204" pitchFamily="34" charset="0"/>
            </a:endParaRPr>
          </a:p>
        </p:txBody>
      </p:sp>
      <p:pic>
        <p:nvPicPr>
          <p:cNvPr id="3" name="Picture 2"/>
          <p:cNvPicPr>
            <a:picLocks noChangeAspect="1"/>
          </p:cNvPicPr>
          <p:nvPr/>
        </p:nvPicPr>
        <p:blipFill>
          <a:blip r:embed="rId2"/>
          <a:stretch>
            <a:fillRect/>
          </a:stretch>
        </p:blipFill>
        <p:spPr>
          <a:xfrm>
            <a:off x="937764" y="305050"/>
            <a:ext cx="10310472" cy="5421746"/>
          </a:xfrm>
          <a:prstGeom prst="rect">
            <a:avLst/>
          </a:prstGeom>
        </p:spPr>
      </p:pic>
      <p:pic>
        <p:nvPicPr>
          <p:cNvPr id="6" name="Picture 5"/>
          <p:cNvPicPr>
            <a:picLocks noChangeAspect="1"/>
          </p:cNvPicPr>
          <p:nvPr/>
        </p:nvPicPr>
        <p:blipFill>
          <a:blip r:embed="rId3"/>
          <a:stretch>
            <a:fillRect/>
          </a:stretch>
        </p:blipFill>
        <p:spPr>
          <a:xfrm>
            <a:off x="2450286" y="483808"/>
            <a:ext cx="8563009" cy="505130"/>
          </a:xfrm>
          <a:prstGeom prst="rect">
            <a:avLst/>
          </a:prstGeom>
        </p:spPr>
      </p:pic>
      <p:sp>
        <p:nvSpPr>
          <p:cNvPr id="8" name="TextBox 7"/>
          <p:cNvSpPr txBox="1"/>
          <p:nvPr/>
        </p:nvSpPr>
        <p:spPr>
          <a:xfrm>
            <a:off x="2743200" y="621792"/>
            <a:ext cx="914400" cy="914400"/>
          </a:xfrm>
          <a:prstGeom prst="rect">
            <a:avLst/>
          </a:prstGeom>
        </p:spPr>
        <p:txBody>
          <a:bodyPr wrap="none" rtlCol="0" anchor="t">
            <a:normAutofit/>
          </a:bodyPr>
          <a:lstStyle/>
          <a:p>
            <a:endParaRPr lang="en-US" dirty="0" smtClean="0"/>
          </a:p>
        </p:txBody>
      </p:sp>
      <p:sp>
        <p:nvSpPr>
          <p:cNvPr id="11" name="TextBox 10"/>
          <p:cNvSpPr txBox="1"/>
          <p:nvPr/>
        </p:nvSpPr>
        <p:spPr>
          <a:xfrm>
            <a:off x="2450287" y="484959"/>
            <a:ext cx="8979714" cy="393078"/>
          </a:xfrm>
          <a:prstGeom prst="rect">
            <a:avLst/>
          </a:prstGeom>
        </p:spPr>
        <p:txBody>
          <a:bodyPr wrap="square" rtlCol="0" anchor="t">
            <a:noAutofit/>
          </a:bodyPr>
          <a:lstStyle/>
          <a:p>
            <a:r>
              <a:rPr lang="en-US" sz="2400" dirty="0" smtClean="0">
                <a:solidFill>
                  <a:schemeClr val="bg2"/>
                </a:solidFill>
                <a:latin typeface="Times New Roman" panose="02020603050405020304" pitchFamily="18" charset="0"/>
                <a:cs typeface="Times New Roman" panose="02020603050405020304" pitchFamily="18" charset="0"/>
              </a:rPr>
              <a:t> </a:t>
            </a:r>
            <a:r>
              <a:rPr lang="en-US" sz="2800" dirty="0" smtClean="0">
                <a:solidFill>
                  <a:schemeClr val="bg2"/>
                </a:solidFill>
                <a:latin typeface="Times New Roman" panose="02020603050405020304" pitchFamily="18" charset="0"/>
                <a:cs typeface="Times New Roman" panose="02020603050405020304" pitchFamily="18" charset="0"/>
              </a:rPr>
              <a:t>THE NCO LEADERSHIP CENTER OF EXCELLENCE</a:t>
            </a:r>
          </a:p>
        </p:txBody>
      </p:sp>
      <p:pic>
        <p:nvPicPr>
          <p:cNvPr id="12" name="Picture 11"/>
          <p:cNvPicPr>
            <a:picLocks noChangeAspect="1"/>
          </p:cNvPicPr>
          <p:nvPr/>
        </p:nvPicPr>
        <p:blipFill>
          <a:blip r:embed="rId4"/>
          <a:stretch>
            <a:fillRect/>
          </a:stretch>
        </p:blipFill>
        <p:spPr>
          <a:xfrm>
            <a:off x="9496964" y="5116892"/>
            <a:ext cx="1283811" cy="495300"/>
          </a:xfrm>
          <a:prstGeom prst="rect">
            <a:avLst/>
          </a:prstGeom>
        </p:spPr>
      </p:pic>
      <p:pic>
        <p:nvPicPr>
          <p:cNvPr id="13" name="Picture 12"/>
          <p:cNvPicPr>
            <a:picLocks noChangeAspect="1"/>
          </p:cNvPicPr>
          <p:nvPr/>
        </p:nvPicPr>
        <p:blipFill>
          <a:blip r:embed="rId4"/>
          <a:stretch>
            <a:fillRect/>
          </a:stretch>
        </p:blipFill>
        <p:spPr>
          <a:xfrm rot="5400000">
            <a:off x="10583932" y="5044625"/>
            <a:ext cx="647700" cy="495300"/>
          </a:xfrm>
          <a:prstGeom prst="rect">
            <a:avLst/>
          </a:prstGeom>
        </p:spPr>
      </p:pic>
      <p:pic>
        <p:nvPicPr>
          <p:cNvPr id="14" name="Picture 13"/>
          <p:cNvPicPr>
            <a:picLocks noChangeAspect="1"/>
          </p:cNvPicPr>
          <p:nvPr/>
        </p:nvPicPr>
        <p:blipFill>
          <a:blip r:embed="rId4"/>
          <a:stretch>
            <a:fillRect/>
          </a:stretch>
        </p:blipFill>
        <p:spPr>
          <a:xfrm>
            <a:off x="7808976" y="5269292"/>
            <a:ext cx="3124199" cy="495300"/>
          </a:xfrm>
          <a:prstGeom prst="rect">
            <a:avLst/>
          </a:prstGeom>
        </p:spPr>
      </p:pic>
      <p:sp>
        <p:nvSpPr>
          <p:cNvPr id="15" name="TextBox 14"/>
          <p:cNvSpPr txBox="1"/>
          <p:nvPr/>
        </p:nvSpPr>
        <p:spPr>
          <a:xfrm>
            <a:off x="7982712" y="5364542"/>
            <a:ext cx="2377440" cy="251583"/>
          </a:xfrm>
          <a:prstGeom prst="rect">
            <a:avLst/>
          </a:prstGeom>
        </p:spPr>
        <p:txBody>
          <a:bodyPr wrap="square" rtlCol="0" anchor="t">
            <a:normAutofit fontScale="70000" lnSpcReduction="20000"/>
          </a:bodyPr>
          <a:lstStyle/>
          <a:p>
            <a:endParaRPr lang="en-US" dirty="0" smtClean="0"/>
          </a:p>
        </p:txBody>
      </p:sp>
      <p:pic>
        <p:nvPicPr>
          <p:cNvPr id="17" name="Picture 16"/>
          <p:cNvPicPr>
            <a:picLocks noChangeAspect="1"/>
          </p:cNvPicPr>
          <p:nvPr/>
        </p:nvPicPr>
        <p:blipFill>
          <a:blip r:embed="rId4"/>
          <a:stretch>
            <a:fillRect/>
          </a:stretch>
        </p:blipFill>
        <p:spPr>
          <a:xfrm>
            <a:off x="2095500" y="1206866"/>
            <a:ext cx="5274564" cy="436703"/>
          </a:xfrm>
          <a:prstGeom prst="rect">
            <a:avLst/>
          </a:prstGeom>
        </p:spPr>
      </p:pic>
      <p:sp>
        <p:nvSpPr>
          <p:cNvPr id="16" name="TextBox 15"/>
          <p:cNvSpPr txBox="1"/>
          <p:nvPr/>
        </p:nvSpPr>
        <p:spPr>
          <a:xfrm>
            <a:off x="2557316" y="1247390"/>
            <a:ext cx="5791156" cy="365764"/>
          </a:xfrm>
          <a:prstGeom prst="rect">
            <a:avLst/>
          </a:prstGeom>
        </p:spPr>
        <p:txBody>
          <a:bodyPr wrap="square" rtlCol="0" anchor="t">
            <a:noAutofit/>
          </a:bodyPr>
          <a:lstStyle/>
          <a:p>
            <a:r>
              <a:rPr lang="en-US" b="1" dirty="0" smtClean="0">
                <a:latin typeface="Arial" panose="020B0604020202020204" pitchFamily="34" charset="0"/>
                <a:cs typeface="Arial" panose="020B0604020202020204" pitchFamily="34" charset="0"/>
              </a:rPr>
              <a:t>NCO Common Core Competencies Subject Areas</a:t>
            </a:r>
          </a:p>
        </p:txBody>
      </p:sp>
      <p:pic>
        <p:nvPicPr>
          <p:cNvPr id="18" name="Picture 17"/>
          <p:cNvPicPr>
            <a:picLocks noChangeAspect="1"/>
          </p:cNvPicPr>
          <p:nvPr/>
        </p:nvPicPr>
        <p:blipFill>
          <a:blip r:embed="rId5"/>
          <a:stretch>
            <a:fillRect/>
          </a:stretch>
        </p:blipFill>
        <p:spPr>
          <a:xfrm>
            <a:off x="1012371" y="5430400"/>
            <a:ext cx="10143061" cy="154107"/>
          </a:xfrm>
          <a:prstGeom prst="rect">
            <a:avLst/>
          </a:prstGeom>
        </p:spPr>
      </p:pic>
      <p:pic>
        <p:nvPicPr>
          <p:cNvPr id="5" name="Picture 4"/>
          <p:cNvPicPr>
            <a:picLocks noChangeAspect="1"/>
          </p:cNvPicPr>
          <p:nvPr/>
        </p:nvPicPr>
        <p:blipFill>
          <a:blip r:embed="rId6"/>
          <a:stretch>
            <a:fillRect/>
          </a:stretch>
        </p:blipFill>
        <p:spPr>
          <a:xfrm>
            <a:off x="937765" y="5668100"/>
            <a:ext cx="10856662" cy="619125"/>
          </a:xfrm>
          <a:prstGeom prst="rect">
            <a:avLst/>
          </a:prstGeom>
        </p:spPr>
      </p:pic>
    </p:spTree>
    <p:extLst>
      <p:ext uri="{BB962C8B-B14F-4D97-AF65-F5344CB8AC3E}">
        <p14:creationId xmlns:p14="http://schemas.microsoft.com/office/powerpoint/2010/main" val="598401918"/>
      </p:ext>
    </p:extLst>
  </p:cSld>
  <p:clrMapOvr>
    <a:masterClrMapping/>
  </p:clrMapOvr>
  <p:transition spd="med"/>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4101" y="872166"/>
            <a:ext cx="11723900" cy="4817088"/>
          </a:xfrm>
          <a:prstGeom prst="rect">
            <a:avLst/>
          </a:prstGeom>
        </p:spPr>
        <p:txBody>
          <a:bodyPr wrap="square">
            <a:spAutoFit/>
          </a:bodyPr>
          <a:lstStyle/>
          <a:p>
            <a:pPr>
              <a:lnSpc>
                <a:spcPct val="107000"/>
              </a:lnSpc>
            </a:pPr>
            <a:r>
              <a:rPr lang="en-US" sz="1200" b="1" dirty="0">
                <a:solidFill>
                  <a:srgbClr val="BF8F00"/>
                </a:solidFill>
                <a:latin typeface="Arial" panose="020B0604020202020204" pitchFamily="34" charset="0"/>
                <a:ea typeface="Calibri" panose="020F0502020204030204" pitchFamily="34" charset="0"/>
                <a:cs typeface="Arial" panose="020B0604020202020204" pitchFamily="34" charset="0"/>
              </a:rPr>
              <a:t> </a:t>
            </a:r>
            <a:endParaRPr lang="en-US" sz="1200" dirty="0">
              <a:latin typeface="Arial" panose="020B0604020202020204" pitchFamily="34" charset="0"/>
              <a:ea typeface="Calibri" panose="020F0502020204030204" pitchFamily="34" charset="0"/>
              <a:cs typeface="Arial" panose="020B0604020202020204" pitchFamily="34" charset="0"/>
            </a:endParaRPr>
          </a:p>
          <a:p>
            <a:pPr>
              <a:lnSpc>
                <a:spcPct val="107000"/>
              </a:lnSpc>
            </a:pPr>
            <a:r>
              <a:rPr lang="en-US" sz="1200" b="1" dirty="0">
                <a:solidFill>
                  <a:srgbClr val="BF8F00"/>
                </a:solidFill>
                <a:latin typeface="Arial" panose="020B0604020202020204" pitchFamily="34" charset="0"/>
                <a:ea typeface="Calibri" panose="020F0502020204030204" pitchFamily="34" charset="0"/>
                <a:cs typeface="Arial" panose="020B0604020202020204" pitchFamily="34" charset="0"/>
              </a:rPr>
              <a:t>LEADERSHIP</a:t>
            </a:r>
            <a:r>
              <a:rPr lang="en-US" sz="1200" b="1" dirty="0">
                <a:solidFill>
                  <a:schemeClr val="bg2">
                    <a:lumMod val="75000"/>
                  </a:schemeClr>
                </a:solidFill>
                <a:latin typeface="Arial" panose="020B0604020202020204" pitchFamily="34" charset="0"/>
                <a:ea typeface="Calibri" panose="020F0502020204030204" pitchFamily="34" charset="0"/>
                <a:cs typeface="Arial" panose="020B0604020202020204" pitchFamily="34" charset="0"/>
              </a:rPr>
              <a:t>:</a:t>
            </a:r>
            <a:r>
              <a:rPr lang="en-US" sz="1200" dirty="0">
                <a:latin typeface="Arial" panose="020B0604020202020204" pitchFamily="34" charset="0"/>
                <a:ea typeface="Calibri" panose="020F0502020204030204" pitchFamily="34" charset="0"/>
                <a:cs typeface="Arial" panose="020B0604020202020204" pitchFamily="34" charset="0"/>
              </a:rPr>
              <a:t> The Army relies on NCOs capable of conducting daily operations, executing mission command, and making intent-driven decisions. NCOs must lead by example and model characteristics of the Army Profession. This competency includes: Leader Development, Counseling, Coaching and Mentoring, the Army Ethic, Army Values, and Character Development. Also includes a thorough understanding of the Leadership Requirements Model, Mission Command Philosophy, Critical Thinking, and Problem Solving.</a:t>
            </a:r>
          </a:p>
          <a:p>
            <a:pPr>
              <a:lnSpc>
                <a:spcPct val="107000"/>
              </a:lnSpc>
            </a:pPr>
            <a:r>
              <a:rPr lang="en-US" sz="1200" dirty="0">
                <a:latin typeface="Arial" panose="020B0604020202020204" pitchFamily="34" charset="0"/>
                <a:ea typeface="Calibri" panose="020F0502020204030204" pitchFamily="34" charset="0"/>
                <a:cs typeface="Arial" panose="020B0604020202020204" pitchFamily="34" charset="0"/>
              </a:rPr>
              <a:t> </a:t>
            </a:r>
          </a:p>
          <a:p>
            <a:pPr>
              <a:lnSpc>
                <a:spcPct val="107000"/>
              </a:lnSpc>
              <a:spcAft>
                <a:spcPts val="748"/>
              </a:spcAft>
            </a:pPr>
            <a:r>
              <a:rPr lang="en-US" sz="1200" b="1" dirty="0">
                <a:solidFill>
                  <a:srgbClr val="FF0000"/>
                </a:solidFill>
                <a:latin typeface="Arial" panose="020B0604020202020204" pitchFamily="34" charset="0"/>
                <a:ea typeface="Calibri" panose="020F0502020204030204" pitchFamily="34" charset="0"/>
                <a:cs typeface="Arial" panose="020B0604020202020204" pitchFamily="34" charset="0"/>
              </a:rPr>
              <a:t>COMMUNICATIONS:</a:t>
            </a:r>
            <a:r>
              <a:rPr lang="en-US" sz="1200" b="1" dirty="0">
                <a:latin typeface="Arial" panose="020B0604020202020204" pitchFamily="34" charset="0"/>
                <a:ea typeface="Calibri" panose="020F0502020204030204" pitchFamily="34" charset="0"/>
                <a:cs typeface="Arial" panose="020B0604020202020204" pitchFamily="34" charset="0"/>
              </a:rPr>
              <a:t> </a:t>
            </a:r>
            <a:r>
              <a:rPr lang="en-US" sz="1200" dirty="0">
                <a:latin typeface="Arial" panose="020B0604020202020204" pitchFamily="34" charset="0"/>
                <a:ea typeface="Calibri" panose="020F0502020204030204" pitchFamily="34" charset="0"/>
                <a:cs typeface="Arial" panose="020B0604020202020204" pitchFamily="34" charset="0"/>
              </a:rPr>
              <a:t>Competent NCOs are effective communicators. NCOs cannot lead, train, counsel, coach, mentor, or build teams without the ability to communicate clearly. This competency includes: Verbal (Public Speaking/Military Briefings) and Written (English and Grammar) communications. Also includes, Active Listening, Facilitation, Negotiations, Social Media, Digital Communications, Media Engagement, Staff Studies, and Decision Papers.</a:t>
            </a:r>
          </a:p>
          <a:p>
            <a:pPr>
              <a:lnSpc>
                <a:spcPct val="107000"/>
              </a:lnSpc>
              <a:spcAft>
                <a:spcPts val="748"/>
              </a:spcAft>
            </a:pPr>
            <a:r>
              <a:rPr lang="en-US" sz="1200" b="1" dirty="0">
                <a:latin typeface="Arial" panose="020B0604020202020204" pitchFamily="34" charset="0"/>
                <a:ea typeface="Calibri" panose="020F0502020204030204" pitchFamily="34" charset="0"/>
                <a:cs typeface="Arial" panose="020B0604020202020204" pitchFamily="34" charset="0"/>
              </a:rPr>
              <a:t>READINESS: </a:t>
            </a:r>
            <a:r>
              <a:rPr lang="en-US" sz="1200" dirty="0">
                <a:latin typeface="Arial" panose="020B0604020202020204" pitchFamily="34" charset="0"/>
                <a:ea typeface="Calibri" panose="020F0502020204030204" pitchFamily="34" charset="0"/>
                <a:cs typeface="Arial" panose="020B0604020202020204" pitchFamily="34" charset="0"/>
              </a:rPr>
              <a:t>NCOs are responsible for Soldier readiness and play a key role in unit readiness. This competency</a:t>
            </a:r>
            <a:r>
              <a:rPr lang="en-US" sz="1200" b="1" dirty="0">
                <a:latin typeface="Arial" panose="020B0604020202020204" pitchFamily="34" charset="0"/>
                <a:ea typeface="Calibri" panose="020F0502020204030204" pitchFamily="34" charset="0"/>
                <a:cs typeface="Arial" panose="020B0604020202020204" pitchFamily="34" charset="0"/>
              </a:rPr>
              <a:t> </a:t>
            </a:r>
            <a:r>
              <a:rPr lang="en-US" sz="1200" dirty="0">
                <a:latin typeface="Arial" panose="020B0604020202020204" pitchFamily="34" charset="0"/>
                <a:ea typeface="Calibri" panose="020F0502020204030204" pitchFamily="34" charset="0"/>
                <a:cs typeface="Arial" panose="020B0604020202020204" pitchFamily="34" charset="0"/>
              </a:rPr>
              <a:t>includes: Army Inspections, Command Supply Discipline, Comprehensive Soldier Fitness (physical, spiritual, emotional, social, and family), Equipment Maintenance, Resiliency, MEDPROs, and Financial Readiness.    </a:t>
            </a:r>
          </a:p>
          <a:p>
            <a:pPr>
              <a:lnSpc>
                <a:spcPct val="107000"/>
              </a:lnSpc>
            </a:pPr>
            <a:r>
              <a:rPr lang="en-US" sz="1200" b="1" dirty="0">
                <a:solidFill>
                  <a:srgbClr val="0070C0"/>
                </a:solidFill>
                <a:latin typeface="Arial" panose="020B0604020202020204" pitchFamily="34" charset="0"/>
                <a:ea typeface="Calibri" panose="020F0502020204030204" pitchFamily="34" charset="0"/>
                <a:cs typeface="Arial" panose="020B0604020202020204" pitchFamily="34" charset="0"/>
              </a:rPr>
              <a:t>TRAINING MANAGEMENT: </a:t>
            </a:r>
            <a:r>
              <a:rPr lang="en-US" sz="1200" dirty="0">
                <a:latin typeface="Arial" panose="020B0604020202020204" pitchFamily="34" charset="0"/>
                <a:ea typeface="Calibri" panose="020F0502020204030204" pitchFamily="34" charset="0"/>
                <a:cs typeface="Arial" panose="020B0604020202020204" pitchFamily="34" charset="0"/>
              </a:rPr>
              <a:t>NCOs are directly responsible for training individual Soldiers, crews, and teams. The Army training principles provide a broad, but essential foundation to guide NCO leaders as they plan, prepare, execute, and assess sustained and effective training. This competency includes: Risk Management, Preparing an 8-step outline, Conducting Individual Training, and the Art and Science of training from squad to brigade level (course dependent). </a:t>
            </a:r>
          </a:p>
          <a:p>
            <a:pPr>
              <a:lnSpc>
                <a:spcPct val="107000"/>
              </a:lnSpc>
            </a:pPr>
            <a:r>
              <a:rPr lang="en-US" sz="1200" b="1" dirty="0">
                <a:latin typeface="Arial" panose="020B0604020202020204" pitchFamily="34" charset="0"/>
                <a:ea typeface="Calibri" panose="020F0502020204030204" pitchFamily="34" charset="0"/>
                <a:cs typeface="Arial" panose="020B0604020202020204" pitchFamily="34" charset="0"/>
              </a:rPr>
              <a:t> </a:t>
            </a:r>
            <a:endParaRPr lang="en-US" sz="1200" dirty="0">
              <a:latin typeface="Arial" panose="020B0604020202020204" pitchFamily="34" charset="0"/>
              <a:ea typeface="Calibri" panose="020F0502020204030204" pitchFamily="34" charset="0"/>
              <a:cs typeface="Arial" panose="020B0604020202020204" pitchFamily="34" charset="0"/>
            </a:endParaRPr>
          </a:p>
          <a:p>
            <a:pPr>
              <a:lnSpc>
                <a:spcPct val="107000"/>
              </a:lnSpc>
            </a:pPr>
            <a:r>
              <a:rPr lang="en-US" sz="1200" b="1" dirty="0">
                <a:solidFill>
                  <a:srgbClr val="00B050"/>
                </a:solidFill>
                <a:latin typeface="Arial" panose="020B0604020202020204" pitchFamily="34" charset="0"/>
                <a:ea typeface="Calibri" panose="020F0502020204030204" pitchFamily="34" charset="0"/>
                <a:cs typeface="Arial" panose="020B0604020202020204" pitchFamily="34" charset="0"/>
              </a:rPr>
              <a:t>OPERATIONS:</a:t>
            </a:r>
            <a:r>
              <a:rPr lang="en-US" sz="1200" b="1" dirty="0">
                <a:latin typeface="Arial" panose="020B0604020202020204" pitchFamily="34" charset="0"/>
                <a:ea typeface="Calibri" panose="020F0502020204030204" pitchFamily="34" charset="0"/>
                <a:cs typeface="Arial" panose="020B0604020202020204" pitchFamily="34" charset="0"/>
              </a:rPr>
              <a:t> </a:t>
            </a:r>
            <a:r>
              <a:rPr lang="en-US" sz="1200" dirty="0">
                <a:latin typeface="Arial" panose="020B0604020202020204" pitchFamily="34" charset="0"/>
                <a:ea typeface="Calibri" panose="020F0502020204030204" pitchFamily="34" charset="0"/>
                <a:cs typeface="Arial" panose="020B0604020202020204" pitchFamily="34" charset="0"/>
              </a:rPr>
              <a:t> Leaders at every echelon are expected to display the initiative necessary to assume prudent risk while taking timely advantage of opportunities that present themselves under ambiguous, chaotic conditions. This competency includes: Large-Scale Combat Operations, Multi-Domain Operations (Cyber, Land, Sea, Air, &amp; Space), Joint Operations, Operational &amp; Mission Variables, Troop Leading Procedures, Military Decision Making Process, Warfighting Functions/Combat Power, Operational Terms &amp; Symbols.    </a:t>
            </a:r>
          </a:p>
          <a:p>
            <a:pPr>
              <a:lnSpc>
                <a:spcPct val="107000"/>
              </a:lnSpc>
            </a:pPr>
            <a:r>
              <a:rPr lang="en-US" sz="1200" b="1" dirty="0">
                <a:solidFill>
                  <a:srgbClr val="7030A0"/>
                </a:solidFill>
                <a:latin typeface="Arial" panose="020B0604020202020204" pitchFamily="34" charset="0"/>
                <a:ea typeface="Calibri" panose="020F0502020204030204" pitchFamily="34" charset="0"/>
                <a:cs typeface="Arial" panose="020B0604020202020204" pitchFamily="34" charset="0"/>
              </a:rPr>
              <a:t> </a:t>
            </a:r>
            <a:endParaRPr lang="en-US" sz="1200" dirty="0">
              <a:latin typeface="Arial" panose="020B0604020202020204" pitchFamily="34" charset="0"/>
              <a:ea typeface="Calibri" panose="020F0502020204030204" pitchFamily="34" charset="0"/>
              <a:cs typeface="Arial" panose="020B0604020202020204" pitchFamily="34" charset="0"/>
            </a:endParaRPr>
          </a:p>
          <a:p>
            <a:pPr>
              <a:lnSpc>
                <a:spcPct val="107000"/>
              </a:lnSpc>
            </a:pPr>
            <a:r>
              <a:rPr lang="en-US" sz="1200" b="1" dirty="0">
                <a:solidFill>
                  <a:srgbClr val="7030A0"/>
                </a:solidFill>
                <a:latin typeface="Arial" panose="020B0604020202020204" pitchFamily="34" charset="0"/>
                <a:ea typeface="Calibri" panose="020F0502020204030204" pitchFamily="34" charset="0"/>
                <a:cs typeface="Arial" panose="020B0604020202020204" pitchFamily="34" charset="0"/>
              </a:rPr>
              <a:t>PROGRAM MANAGEMENT: </a:t>
            </a:r>
            <a:r>
              <a:rPr lang="en-US" sz="1200" dirty="0">
                <a:latin typeface="Arial" panose="020B0604020202020204" pitchFamily="34" charset="0"/>
                <a:ea typeface="Calibri" panose="020F0502020204030204" pitchFamily="34" charset="0"/>
                <a:cs typeface="Arial" panose="020B0604020202020204" pitchFamily="34" charset="0"/>
              </a:rPr>
              <a:t>NCOs assist their officer counterparts in managing Army programs that support Soldiers and families. This competency complements readiness and includes: The Army Safety Program, Army Career Tracker (ACT), Human Resource Systems, Military Justice Procedures, the Army Force Management Model (How the Army Runs), Army Community Service (ACS) Programs, and the Soldier for Life-Transition Assistance Program (SFL-TAP).</a:t>
            </a:r>
          </a:p>
        </p:txBody>
      </p:sp>
      <p:sp>
        <p:nvSpPr>
          <p:cNvPr id="3" name="Rectangle 2"/>
          <p:cNvSpPr/>
          <p:nvPr/>
        </p:nvSpPr>
        <p:spPr>
          <a:xfrm>
            <a:off x="3842751" y="318331"/>
            <a:ext cx="3531600" cy="457882"/>
          </a:xfrm>
          <a:prstGeom prst="rect">
            <a:avLst/>
          </a:prstGeom>
        </p:spPr>
        <p:txBody>
          <a:bodyPr wrap="square">
            <a:spAutoFit/>
          </a:bodyPr>
          <a:lstStyle/>
          <a:p>
            <a:pPr algn="ctr">
              <a:lnSpc>
                <a:spcPct val="107000"/>
              </a:lnSpc>
              <a:spcAft>
                <a:spcPts val="748"/>
              </a:spcAft>
            </a:pPr>
            <a:r>
              <a:rPr lang="en-US" sz="2394" b="1" dirty="0">
                <a:solidFill>
                  <a:srgbClr val="FFFF00"/>
                </a:solidFill>
                <a:latin typeface="Arial" panose="020B0604020202020204" pitchFamily="34" charset="0"/>
                <a:ea typeface="Calibri" panose="020F0502020204030204" pitchFamily="34" charset="0"/>
                <a:cs typeface="Arial" panose="020B0604020202020204" pitchFamily="34" charset="0"/>
              </a:rPr>
              <a:t>NCO C3 Definitions </a:t>
            </a:r>
            <a:endParaRPr lang="en-US" sz="2394" dirty="0">
              <a:solidFill>
                <a:srgbClr val="FFFF00"/>
              </a:solidFill>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560432677"/>
      </p:ext>
    </p:extLst>
  </p:cSld>
  <p:clrMapOvr>
    <a:masterClrMapping/>
  </p:clrMapOvr>
  <p:transition spd="med"/>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anchor="t">
        <a:normAutofit/>
      </a:bodyPr>
      <a:lstStyle>
        <a:defPPr>
          <a:defRPr dirty="0" smtClean="0"/>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9177</TotalTime>
  <Words>462</Words>
  <Application>Microsoft Office PowerPoint</Application>
  <PresentationFormat>Custom</PresentationFormat>
  <Paragraphs>13</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vt:lpstr>
      <vt:lpstr>Calibri</vt:lpstr>
      <vt:lpstr>Times New Roman</vt:lpstr>
      <vt:lpstr>Verdana</vt:lpstr>
      <vt:lpstr>Office Theme</vt:lpstr>
      <vt:lpstr>PowerPoint Presentation</vt:lpstr>
      <vt:lpstr>PowerPoint Presentation</vt:lpstr>
    </vt:vector>
  </TitlesOfParts>
  <Company>USASMA-IMI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Rob E</dc:creator>
  <cp:lastModifiedBy>Edwards, Cassandra SFC MIL USA TRADOC USAREC</cp:lastModifiedBy>
  <cp:revision>295</cp:revision>
  <cp:lastPrinted>2017-01-20T14:50:48Z</cp:lastPrinted>
  <dcterms:created xsi:type="dcterms:W3CDTF">2017-01-09T18:07:31Z</dcterms:created>
  <dcterms:modified xsi:type="dcterms:W3CDTF">2020-03-18T19:59:45Z</dcterms:modified>
</cp:coreProperties>
</file>